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9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EFF"/>
    <a:srgbClr val="EAFFFD"/>
    <a:srgbClr val="2F5545"/>
    <a:srgbClr val="BD8D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02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1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2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44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61938"/>
            <a:ext cx="9144000" cy="1155700"/>
          </a:xfrm>
          <a:prstGeom prst="rect">
            <a:avLst/>
          </a:prstGeom>
          <a:solidFill>
            <a:srgbClr val="2F5545"/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opp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2" y="261938"/>
            <a:ext cx="8755521" cy="115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06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5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04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2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8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2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4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1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71AC0-7A32-8E41-A956-E17329033E81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F50A1-90D1-2948-8291-36E9B85DD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1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7708"/>
            <a:ext cx="9144000" cy="5073073"/>
          </a:xfrm>
          <a:prstGeom prst="rect">
            <a:avLst/>
          </a:prstGeom>
          <a:solidFill>
            <a:srgbClr val="2F5545"/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creen Shot 2012-12-16 at 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210" y="327709"/>
            <a:ext cx="6675095" cy="50730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20805359">
            <a:off x="1399682" y="1189436"/>
            <a:ext cx="27925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50800">
                    <a:schemeClr val="bg1">
                      <a:alpha val="42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Handwriting"/>
                <a:cs typeface="Lucida Handwriting"/>
              </a:rPr>
              <a:t>Optimizing your trip to</a:t>
            </a:r>
            <a:endParaRPr lang="en-US" sz="20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glow rad="50800">
                  <a:schemeClr val="bg1">
                    <a:alpha val="42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Handwriting"/>
              <a:cs typeface="Lucida Handwriting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588" y="5639331"/>
            <a:ext cx="4140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NYU STERN – Decision Models</a:t>
            </a:r>
          </a:p>
          <a:p>
            <a:r>
              <a:rPr lang="en-US" sz="1600" dirty="0" smtClean="0"/>
              <a:t>Preeti Balakrishnan</a:t>
            </a:r>
          </a:p>
          <a:p>
            <a:r>
              <a:rPr lang="en-US" sz="1600" dirty="0" smtClean="0"/>
              <a:t>Charlotte George</a:t>
            </a:r>
          </a:p>
          <a:p>
            <a:r>
              <a:rPr lang="en-US" sz="1600" dirty="0" smtClean="0"/>
              <a:t>Heidi Luk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944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908" y="313136"/>
            <a:ext cx="8229600" cy="1011906"/>
          </a:xfrm>
        </p:spPr>
        <p:txBody>
          <a:bodyPr>
            <a:normAutofit/>
          </a:bodyPr>
          <a:lstStyle/>
          <a:p>
            <a:r>
              <a:rPr lang="en-US" dirty="0" smtClean="0"/>
              <a:t>Part 2 – Picking a Check-out Lane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3163728" y="3338643"/>
            <a:ext cx="5664876" cy="3317338"/>
          </a:xfrm>
        </p:spPr>
        <p:txBody>
          <a:bodyPr>
            <a:normAutofit fontScale="77500" lnSpcReduction="20000"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i="1" dirty="0" smtClean="0"/>
              <a:t>Objective function: minimize total negative utility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b="1" dirty="0" smtClean="0"/>
              <a:t>Total Negative Utility = Total Time + Total Bag Unhappiness</a:t>
            </a:r>
          </a:p>
          <a:p>
            <a:pPr lvl="1">
              <a:buSzPct val="100000"/>
              <a:buFontTx/>
              <a:buChar char="-"/>
            </a:pPr>
            <a:r>
              <a:rPr lang="en-US" dirty="0" smtClean="0"/>
              <a:t>Total Time = Wait Time in Line + Time at Checkout</a:t>
            </a:r>
            <a:endParaRPr lang="en-US" dirty="0"/>
          </a:p>
          <a:p>
            <a:pPr lvl="1">
              <a:buSzPct val="100000"/>
              <a:buFontTx/>
              <a:buChar char="-"/>
            </a:pPr>
            <a:r>
              <a:rPr lang="en-US" dirty="0" smtClean="0"/>
              <a:t>Total Bag Unhappiness = # of bags per person * Unhappiness Factor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Preference Weight</a:t>
            </a:r>
          </a:p>
          <a:p>
            <a:pPr lvl="1">
              <a:buFontTx/>
              <a:buChar char="-"/>
            </a:pPr>
            <a:r>
              <a:rPr lang="en-US" dirty="0" smtClean="0"/>
              <a:t>Time = 6, Total Bag Unhappiness = 2.5</a:t>
            </a:r>
          </a:p>
        </p:txBody>
      </p:sp>
      <p:sp>
        <p:nvSpPr>
          <p:cNvPr id="3" name="Rectangle 2"/>
          <p:cNvSpPr/>
          <p:nvPr/>
        </p:nvSpPr>
        <p:spPr>
          <a:xfrm>
            <a:off x="173593" y="1605470"/>
            <a:ext cx="1321475" cy="138223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68661" y="1605469"/>
            <a:ext cx="1321475" cy="13822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63729" y="1605468"/>
            <a:ext cx="1321475" cy="13822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58797" y="1605470"/>
            <a:ext cx="1321475" cy="13822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53865" y="1605467"/>
            <a:ext cx="1321475" cy="138223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48933" y="1605470"/>
            <a:ext cx="1321475" cy="13822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15396" y="1706476"/>
            <a:ext cx="1037868" cy="118021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1810464" y="1706479"/>
            <a:ext cx="1037868" cy="118021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3305532" y="1706476"/>
            <a:ext cx="1037868" cy="118021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4800600" y="1706476"/>
            <a:ext cx="1037868" cy="118021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295668" y="1706479"/>
            <a:ext cx="1037868" cy="118021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790736" y="1706479"/>
            <a:ext cx="1037868" cy="1180214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73593" y="3253574"/>
            <a:ext cx="28165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Long checkout lines conjure up negative </a:t>
            </a:r>
            <a:r>
              <a:rPr lang="en-US" sz="4000" dirty="0" smtClean="0"/>
              <a:t>utility!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349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7554" y="456430"/>
            <a:ext cx="8229600" cy="747896"/>
          </a:xfrm>
        </p:spPr>
        <p:txBody>
          <a:bodyPr>
            <a:normAutofit/>
          </a:bodyPr>
          <a:lstStyle/>
          <a:p>
            <a:r>
              <a:rPr lang="en-US" dirty="0" smtClean="0"/>
              <a:t>How the model works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178595" y="4114173"/>
            <a:ext cx="4660605" cy="2748447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/>
              <a:t>Wait Time in Line = # of people in line * Wait time per person</a:t>
            </a:r>
          </a:p>
          <a:p>
            <a:pPr lvl="1"/>
            <a:r>
              <a:rPr lang="en-US" sz="1600" dirty="0" smtClean="0"/>
              <a:t>Wait time per person = normal random variable</a:t>
            </a:r>
          </a:p>
          <a:p>
            <a:r>
              <a:rPr lang="en-US" sz="2000" dirty="0" smtClean="0"/>
              <a:t>Time at Checkout = # items per person * Time at checkout per item</a:t>
            </a:r>
          </a:p>
          <a:p>
            <a:pPr lvl="1"/>
            <a:r>
              <a:rPr lang="en-US" sz="1600" dirty="0" smtClean="0"/>
              <a:t>Time at checkout per item = normal random variable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19" y="1528389"/>
            <a:ext cx="7977963" cy="164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09" y="3281615"/>
            <a:ext cx="3699181" cy="264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931227"/>
            <a:ext cx="3716490" cy="84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78595" y="3324147"/>
            <a:ext cx="4660605" cy="74749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Total Time = Wait Time in Line + Time at Checkout</a:t>
            </a:r>
          </a:p>
        </p:txBody>
      </p:sp>
    </p:spTree>
    <p:extLst>
      <p:ext uri="{BB962C8B-B14F-4D97-AF65-F5344CB8AC3E}">
        <p14:creationId xmlns:p14="http://schemas.microsoft.com/office/powerpoint/2010/main" val="132661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2495" y="456430"/>
            <a:ext cx="8229600" cy="747896"/>
          </a:xfrm>
        </p:spPr>
        <p:txBody>
          <a:bodyPr>
            <a:normAutofit/>
          </a:bodyPr>
          <a:lstStyle/>
          <a:p>
            <a:r>
              <a:rPr lang="en-US" dirty="0" smtClean="0"/>
              <a:t>How the model works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1" y="4500419"/>
            <a:ext cx="4114800" cy="2153027"/>
          </a:xfrm>
          <a:ln>
            <a:noFill/>
          </a:ln>
        </p:spPr>
        <p:txBody>
          <a:bodyPr anchor="ctr">
            <a:normAutofit/>
          </a:bodyPr>
          <a:lstStyle/>
          <a:p>
            <a:r>
              <a:rPr lang="en-US" sz="2000" dirty="0" smtClean="0"/>
              <a:t># of bags per person = # items per person / 5 items per bag</a:t>
            </a:r>
          </a:p>
          <a:p>
            <a:pPr lvl="1"/>
            <a:r>
              <a:rPr lang="en-US" sz="1600" dirty="0" smtClean="0"/>
              <a:t>Round up to the nearest integer (can’t have 0.2 of a bag)</a:t>
            </a:r>
          </a:p>
          <a:p>
            <a:r>
              <a:rPr lang="en-US" sz="2000" dirty="0" smtClean="0"/>
              <a:t>Unhappiness factor = 3.65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5795" y="3528342"/>
            <a:ext cx="4051005" cy="68681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Total Bag Unhappiness = # of bags per person * Unhappiness Factor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3580526"/>
            <a:ext cx="3961442" cy="93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://media.cmgdigital.com/shared/lt/lt_cache/thumbnail/960/img/photos/2012/09/01/aa/6c/030312bagsa6_1373535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20" y="4330467"/>
            <a:ext cx="2876935" cy="198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0173" y="6283897"/>
            <a:ext cx="3188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How will you carry all these bags?</a:t>
            </a:r>
            <a:endParaRPr lang="en-US" sz="16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419" y="1547620"/>
            <a:ext cx="6541163" cy="1868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9" y="394166"/>
            <a:ext cx="8229600" cy="777985"/>
          </a:xfrm>
        </p:spPr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015" y="4354112"/>
            <a:ext cx="7961971" cy="41467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Total Negative Utility = (Total Time * 6) + (Total Bag Unhappiness * 2.5) </a:t>
            </a:r>
            <a:endParaRPr lang="en-US" sz="20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238" y="1520552"/>
            <a:ext cx="6379524" cy="273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827312"/>
            <a:ext cx="8229600" cy="18429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The minimum total negative utility determines which line is the best checkout line to choose!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4083219" y="5625481"/>
            <a:ext cx="977563" cy="1022508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193003" y="5705758"/>
            <a:ext cx="757993" cy="861953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0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343"/>
            <a:ext cx="8229600" cy="78861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Running Simulations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49" y="3190877"/>
            <a:ext cx="8229600" cy="32571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Total Expected Utility = Sum of Total Negative Utility * Probability of choosing line</a:t>
            </a:r>
          </a:p>
          <a:p>
            <a:r>
              <a:rPr lang="en-US" sz="2400" dirty="0" smtClean="0"/>
              <a:t>Final Mood: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4935"/>
            <a:ext cx="8185298" cy="1401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948018"/>
              </p:ext>
            </p:extLst>
          </p:nvPr>
        </p:nvGraphicFramePr>
        <p:xfrm>
          <a:off x="2518142" y="4056249"/>
          <a:ext cx="4844904" cy="2194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22452"/>
                <a:gridCol w="2422452"/>
              </a:tblGrid>
              <a:tr h="3413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Total</a:t>
                      </a:r>
                      <a:r>
                        <a:rPr lang="en-US" sz="1800" baseline="0" dirty="0" smtClean="0"/>
                        <a:t> Expected Utility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Mood</a:t>
                      </a:r>
                      <a:endParaRPr lang="en-US" sz="1800" dirty="0"/>
                    </a:p>
                  </a:txBody>
                  <a:tcPr/>
                </a:tc>
              </a:tr>
              <a:tr h="3413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0-74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Very Happy</a:t>
                      </a:r>
                      <a:endParaRPr lang="en-US" sz="1800" dirty="0"/>
                    </a:p>
                  </a:txBody>
                  <a:tcPr/>
                </a:tc>
              </a:tr>
              <a:tr h="3413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75-99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Happy Enough</a:t>
                      </a:r>
                      <a:endParaRPr lang="en-US" sz="1800" dirty="0"/>
                    </a:p>
                  </a:txBody>
                  <a:tcPr/>
                </a:tc>
              </a:tr>
              <a:tr h="3413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100-124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OK</a:t>
                      </a:r>
                      <a:endParaRPr lang="en-US" sz="1800" dirty="0"/>
                    </a:p>
                  </a:txBody>
                  <a:tcPr/>
                </a:tc>
              </a:tr>
              <a:tr h="3413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125-149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Complaining</a:t>
                      </a:r>
                      <a:endParaRPr lang="en-US" sz="1800" dirty="0"/>
                    </a:p>
                  </a:txBody>
                  <a:tcPr/>
                </a:tc>
              </a:tr>
              <a:tr h="3413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150+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Never Coming</a:t>
                      </a:r>
                      <a:r>
                        <a:rPr lang="en-US" sz="1800" baseline="0" dirty="0" smtClean="0"/>
                        <a:t> Back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6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6149" y="1888281"/>
            <a:ext cx="2796363" cy="1841328"/>
          </a:xfrm>
        </p:spPr>
        <p:txBody>
          <a:bodyPr>
            <a:noAutofit/>
          </a:bodyPr>
          <a:lstStyle/>
          <a:p>
            <a:r>
              <a:rPr lang="en-US" sz="2400" dirty="0" smtClean="0"/>
              <a:t>Orange line has lowest total negative utility</a:t>
            </a:r>
          </a:p>
          <a:p>
            <a:r>
              <a:rPr lang="en-US" sz="2400" dirty="0" smtClean="0"/>
              <a:t>Purple line is 2nd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45" y="1485364"/>
            <a:ext cx="3848986" cy="261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79225"/>
            <a:ext cx="8229600" cy="7886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10,000 </a:t>
            </a:r>
            <a:r>
              <a:rPr lang="en-US" sz="4000" dirty="0">
                <a:solidFill>
                  <a:schemeClr val="bg1"/>
                </a:solidFill>
              </a:rPr>
              <a:t>S</a:t>
            </a:r>
            <a:r>
              <a:rPr lang="en-US" sz="4000" dirty="0" smtClean="0">
                <a:solidFill>
                  <a:schemeClr val="bg1"/>
                </a:solidFill>
              </a:rPr>
              <a:t>imulations?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9492" y="2836502"/>
            <a:ext cx="722426" cy="69111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95283" y="1985086"/>
            <a:ext cx="722426" cy="6911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832910" y="2887002"/>
            <a:ext cx="635587" cy="59011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838702" y="2035586"/>
            <a:ext cx="635587" cy="590110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882" y="3923067"/>
            <a:ext cx="3956598" cy="2684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681584" y="4378272"/>
            <a:ext cx="3735563" cy="2034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Most people leave Whole Foods feeling “happy enough”</a:t>
            </a:r>
          </a:p>
          <a:p>
            <a:r>
              <a:rPr lang="en-US" sz="2400" dirty="0" smtClean="0"/>
              <a:t>“OK” is the next highest frequency of moods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022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7708"/>
            <a:ext cx="9144000" cy="5073073"/>
          </a:xfrm>
          <a:prstGeom prst="rect">
            <a:avLst/>
          </a:prstGeom>
          <a:solidFill>
            <a:srgbClr val="2F5545"/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f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28" y="327708"/>
            <a:ext cx="6962587" cy="50730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64035" y="2115789"/>
            <a:ext cx="571231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glow rad="50800">
                    <a:schemeClr val="bg1">
                      <a:alpha val="42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Handwriting"/>
                <a:cs typeface="Lucida Handwriting"/>
              </a:rPr>
              <a:t>Thanks and Enjoy your next shopping trip! </a:t>
            </a:r>
            <a:endParaRPr lang="en-US" sz="32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glow rad="50800">
                  <a:schemeClr val="bg1">
                    <a:alpha val="42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Handwriting"/>
              <a:cs typeface="Lucida Handwriting"/>
            </a:endParaRPr>
          </a:p>
        </p:txBody>
      </p:sp>
    </p:spTree>
    <p:extLst>
      <p:ext uri="{BB962C8B-B14F-4D97-AF65-F5344CB8AC3E}">
        <p14:creationId xmlns:p14="http://schemas.microsoft.com/office/powerpoint/2010/main" val="34475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2" y="11760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</a:rPr>
              <a:t>The Problem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2527"/>
            <a:ext cx="7543800" cy="47628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Whole Foods Union square is convenient to school, has great food and an emphasis on organic and natural  </a:t>
            </a:r>
          </a:p>
          <a:p>
            <a:r>
              <a:rPr lang="en-US" sz="2400" dirty="0" smtClean="0"/>
              <a:t>However… it is always mobbed! </a:t>
            </a:r>
          </a:p>
          <a:p>
            <a:r>
              <a:rPr lang="en-US" sz="2400" dirty="0" smtClean="0"/>
              <a:t>Tiny aisle, lots of people and crowds can make it a long and frustrating trip 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6762" y="38895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smtClean="0"/>
              <a:t>The Solution</a:t>
            </a:r>
            <a:endParaRPr lang="en-US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663012"/>
            <a:ext cx="7543800" cy="47628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Create a layout of the store and a model to solve for shortest distances between food locations </a:t>
            </a:r>
          </a:p>
          <a:p>
            <a:r>
              <a:rPr lang="en-US" sz="2400" dirty="0" smtClean="0"/>
              <a:t>Input your grocery list and run solver…</a:t>
            </a:r>
          </a:p>
          <a:p>
            <a:r>
              <a:rPr lang="en-US" sz="2400" dirty="0" smtClean="0"/>
              <a:t>Optimal path for grocery shopping, Solved!! 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3367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Part 1 – Finding the Best 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3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2-12-16 at 11.51.21 PM.png"/>
          <p:cNvPicPr>
            <a:picLocks noChangeAspect="1"/>
          </p:cNvPicPr>
          <p:nvPr/>
        </p:nvPicPr>
        <p:blipFill>
          <a:blip r:embed="rId2"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65" y="1487153"/>
            <a:ext cx="9195006" cy="52752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Shopping List</a:t>
            </a:r>
            <a:endParaRPr lang="en-US" dirty="0"/>
          </a:p>
        </p:txBody>
      </p:sp>
      <p:pic>
        <p:nvPicPr>
          <p:cNvPr id="4" name="Picture 3" descr="List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508" y="1504615"/>
            <a:ext cx="3939841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3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Floor Layout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14179" y="1616353"/>
            <a:ext cx="8029826" cy="5036891"/>
            <a:chOff x="381000" y="1227125"/>
            <a:chExt cx="8382000" cy="5257800"/>
          </a:xfrm>
        </p:grpSpPr>
        <p:sp>
          <p:nvSpPr>
            <p:cNvPr id="5" name="Rectangle 4"/>
            <p:cNvSpPr/>
            <p:nvPr/>
          </p:nvSpPr>
          <p:spPr>
            <a:xfrm>
              <a:off x="381000" y="1227125"/>
              <a:ext cx="8382000" cy="525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8077200" y="3352800"/>
              <a:ext cx="685800" cy="3124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Fruits &amp; Vegetables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L-Shape 6"/>
            <p:cNvSpPr/>
            <p:nvPr/>
          </p:nvSpPr>
          <p:spPr>
            <a:xfrm rot="10800000">
              <a:off x="7048500" y="1249680"/>
              <a:ext cx="1714500" cy="2103120"/>
            </a:xfrm>
            <a:prstGeom prst="corner">
              <a:avLst>
                <a:gd name="adj1" fmla="val 44666"/>
                <a:gd name="adj2" fmla="val 40001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Seafood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L-Shape 7"/>
            <p:cNvSpPr/>
            <p:nvPr/>
          </p:nvSpPr>
          <p:spPr>
            <a:xfrm>
              <a:off x="381000" y="3505200"/>
              <a:ext cx="1600200" cy="2971800"/>
            </a:xfrm>
            <a:prstGeom prst="corner">
              <a:avLst>
                <a:gd name="adj1" fmla="val 50000"/>
                <a:gd name="adj2" fmla="val 52143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Frozen Foods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L-Shape 8"/>
            <p:cNvSpPr/>
            <p:nvPr/>
          </p:nvSpPr>
          <p:spPr>
            <a:xfrm>
              <a:off x="381000" y="1249680"/>
              <a:ext cx="1943100" cy="2255520"/>
            </a:xfrm>
            <a:prstGeom prst="corner">
              <a:avLst>
                <a:gd name="adj1" fmla="val 38757"/>
                <a:gd name="adj2" fmla="val 42166"/>
              </a:avLst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>
              <a:flatTx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Cheese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24100" y="1249680"/>
              <a:ext cx="4724400" cy="7589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Meats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81200" y="2514600"/>
              <a:ext cx="685800" cy="14097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Coffee/Beer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00400" y="42672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00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343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43400" y="42672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86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29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486400" y="42672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81200" y="39243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Frozen Food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95800" y="5867400"/>
              <a:ext cx="2362200" cy="609600"/>
            </a:xfrm>
            <a:prstGeom prst="rect">
              <a:avLst/>
            </a:prstGeom>
            <a:pattFill prst="ltVert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Escalator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617970" y="4282440"/>
              <a:ext cx="990600" cy="8991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solidFill>
                    <a:schemeClr val="tx1"/>
                  </a:solidFill>
                </a:rPr>
                <a:t>Fruits &amp; Vegetables</a:t>
              </a:r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81100" y="1676400"/>
              <a:ext cx="1143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Olive Bar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19735" y="2514600"/>
              <a:ext cx="461665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dirty="0" smtClean="0"/>
                <a:t>Tea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77679" y="2514600"/>
              <a:ext cx="385530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dirty="0" smtClean="0"/>
                <a:t>Self-Service/Bread</a:t>
              </a:r>
              <a:endParaRPr lang="en-US" sz="13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23391" y="4267200"/>
              <a:ext cx="385530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200" dirty="0" smtClean="0"/>
                <a:t>Cleaners/Pet Food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81400" y="4267200"/>
              <a:ext cx="384721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300" dirty="0" smtClean="0"/>
                <a:t>Cocoa/Jam/Sugar</a:t>
              </a:r>
              <a:endParaRPr lang="en-US" sz="13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74513" y="2514600"/>
              <a:ext cx="430887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 smtClean="0"/>
                <a:t>Pasta/Sauce</a:t>
              </a:r>
              <a:endParaRPr lang="en-US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60382" y="2499360"/>
              <a:ext cx="345371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950" dirty="0" smtClean="0"/>
                <a:t>Pretzels/Chips/Crackers</a:t>
              </a:r>
              <a:endParaRPr lang="en-US" sz="95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20679" y="4267200"/>
              <a:ext cx="400110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 smtClean="0"/>
                <a:t>Cereal/Granola</a:t>
              </a:r>
              <a:endParaRPr lang="en-US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66391" y="4267200"/>
              <a:ext cx="385530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200" dirty="0" smtClean="0"/>
                <a:t>Water/Soda/Juice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10200" y="2514600"/>
              <a:ext cx="430887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600" dirty="0" smtClean="0"/>
                <a:t>Oil/Vinegar</a:t>
              </a:r>
              <a:endParaRPr lang="en-US" sz="16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67400" y="2514600"/>
              <a:ext cx="353943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100" dirty="0" smtClean="0"/>
                <a:t>Soups/Canned Food</a:t>
              </a:r>
              <a:endParaRPr lang="en-US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40978" y="4267200"/>
              <a:ext cx="353943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100" dirty="0" smtClean="0"/>
                <a:t>Oatmeal/Snack Bars</a:t>
              </a:r>
              <a:endParaRPr lang="en-US" sz="1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848290" y="4267200"/>
              <a:ext cx="400110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 smtClean="0"/>
                <a:t>Vegetables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54415" y="2514600"/>
              <a:ext cx="337338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900" dirty="0" smtClean="0"/>
                <a:t>Condiments/Asian Food</a:t>
              </a:r>
              <a:endParaRPr lang="en-US" sz="9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006679" y="2514600"/>
              <a:ext cx="401594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dirty="0" smtClean="0"/>
                <a:t>Refrigerated</a:t>
              </a:r>
              <a:r>
                <a:rPr lang="en-US" sz="1300" dirty="0" smtClean="0"/>
                <a:t> Items</a:t>
              </a:r>
              <a:endParaRPr lang="en-US" sz="13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81100" y="5650468"/>
              <a:ext cx="8001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Ice Cream</a:t>
              </a:r>
              <a:endParaRPr lang="en-US" sz="1600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151686" y="6275294"/>
            <a:ext cx="152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Check out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839693" y="6273477"/>
            <a:ext cx="1125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Entrance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60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the Layout </a:t>
            </a:r>
            <a:endParaRPr lang="en-US" dirty="0"/>
          </a:p>
        </p:txBody>
      </p:sp>
      <p:pic>
        <p:nvPicPr>
          <p:cNvPr id="4" name="Picture 3" descr="Screen Shot 2012-12-16 at 11.35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4309"/>
            <a:ext cx="9144000" cy="273445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7974" y="4745919"/>
            <a:ext cx="8428053" cy="175524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Distance from place to place in “units” </a:t>
            </a:r>
          </a:p>
          <a:p>
            <a:r>
              <a:rPr lang="en-US" sz="2400" dirty="0" smtClean="0"/>
              <a:t>Can’t just stay in one place, large numbers replace distance of 0 to stop force model to find loop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88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Solver Model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00100" y="4887432"/>
            <a:ext cx="7543800" cy="14576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Constraints - sum of  each row and each columns must be one</a:t>
            </a:r>
          </a:p>
          <a:p>
            <a:r>
              <a:rPr lang="en-US" sz="2400" dirty="0" smtClean="0"/>
              <a:t>Total Distance in Minimized </a:t>
            </a:r>
            <a:endParaRPr lang="en-US" sz="2400" dirty="0"/>
          </a:p>
        </p:txBody>
      </p:sp>
      <p:pic>
        <p:nvPicPr>
          <p:cNvPr id="3" name="Picture 2" descr="Screen Shot 2012-12-16 at 11.39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655"/>
            <a:ext cx="9144000" cy="320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4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00100" y="4207208"/>
            <a:ext cx="7543800" cy="188135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Solver creates sub-loops (vegetables to fruit and back to vegetables again…) </a:t>
            </a:r>
          </a:p>
          <a:p>
            <a:r>
              <a:rPr lang="en-US" sz="2400" dirty="0" smtClean="0"/>
              <a:t>Must constrain small loops to add up to only 1 not 2, forcing model to continue on to other locations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322" y="1757828"/>
            <a:ext cx="3501357" cy="221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1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Set-up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45" y="1749959"/>
            <a:ext cx="4242110" cy="4292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17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Solver Solution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14179" y="1616353"/>
            <a:ext cx="8029826" cy="5036891"/>
            <a:chOff x="381000" y="1227125"/>
            <a:chExt cx="8382000" cy="5257800"/>
          </a:xfrm>
        </p:grpSpPr>
        <p:sp>
          <p:nvSpPr>
            <p:cNvPr id="5" name="Rectangle 4"/>
            <p:cNvSpPr/>
            <p:nvPr/>
          </p:nvSpPr>
          <p:spPr>
            <a:xfrm>
              <a:off x="381000" y="1227125"/>
              <a:ext cx="8382000" cy="525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8077200" y="3352800"/>
              <a:ext cx="685800" cy="3124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Fruits &amp; Vegetables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L-Shape 6"/>
            <p:cNvSpPr/>
            <p:nvPr/>
          </p:nvSpPr>
          <p:spPr>
            <a:xfrm rot="10800000">
              <a:off x="7048500" y="1249680"/>
              <a:ext cx="1714500" cy="2103120"/>
            </a:xfrm>
            <a:prstGeom prst="corner">
              <a:avLst>
                <a:gd name="adj1" fmla="val 44666"/>
                <a:gd name="adj2" fmla="val 40001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Seafood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L-Shape 7"/>
            <p:cNvSpPr/>
            <p:nvPr/>
          </p:nvSpPr>
          <p:spPr>
            <a:xfrm>
              <a:off x="381000" y="3505200"/>
              <a:ext cx="1600200" cy="2971800"/>
            </a:xfrm>
            <a:prstGeom prst="corner">
              <a:avLst>
                <a:gd name="adj1" fmla="val 50000"/>
                <a:gd name="adj2" fmla="val 52143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Frozen Foods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L-Shape 8"/>
            <p:cNvSpPr/>
            <p:nvPr/>
          </p:nvSpPr>
          <p:spPr>
            <a:xfrm>
              <a:off x="381000" y="1249680"/>
              <a:ext cx="1943100" cy="2255520"/>
            </a:xfrm>
            <a:prstGeom prst="corner">
              <a:avLst>
                <a:gd name="adj1" fmla="val 38757"/>
                <a:gd name="adj2" fmla="val 42166"/>
              </a:avLst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>
              <a:flatTx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Cheese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24100" y="1249680"/>
              <a:ext cx="4724400" cy="7589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Meats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81200" y="2514600"/>
              <a:ext cx="685800" cy="14097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Coffee/Beer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00400" y="42672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00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343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43400" y="42672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86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29400" y="25146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486400" y="42672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81200" y="3924300"/>
              <a:ext cx="685800" cy="13335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Frozen Food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95800" y="5867400"/>
              <a:ext cx="2362200" cy="609600"/>
            </a:xfrm>
            <a:prstGeom prst="rect">
              <a:avLst/>
            </a:prstGeom>
            <a:pattFill prst="ltVert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Escalator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617970" y="4282440"/>
              <a:ext cx="990600" cy="8991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00" dirty="0" smtClean="0">
                  <a:solidFill>
                    <a:schemeClr val="tx1"/>
                  </a:solidFill>
                </a:rPr>
                <a:t>Fruits &amp; Vegetables</a:t>
              </a:r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81100" y="1499698"/>
              <a:ext cx="1143000" cy="353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Olive Bar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99488" y="2514600"/>
              <a:ext cx="481913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dirty="0" smtClean="0"/>
                <a:t>Tea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77679" y="2514600"/>
              <a:ext cx="385530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dirty="0" smtClean="0"/>
                <a:t>Self-Service/Bread</a:t>
              </a:r>
              <a:endParaRPr lang="en-US" sz="13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23391" y="4267200"/>
              <a:ext cx="385530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200" dirty="0" smtClean="0"/>
                <a:t>Cleaners/Pet Food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81400" y="4267200"/>
              <a:ext cx="401594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300" dirty="0" smtClean="0"/>
                <a:t>Cocoa/Jam/Sugar</a:t>
              </a:r>
              <a:endParaRPr lang="en-US" sz="13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74513" y="2514600"/>
              <a:ext cx="449785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600" dirty="0" smtClean="0"/>
                <a:t>Pasta/Sauce</a:t>
              </a:r>
              <a:endParaRPr lang="en-US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60383" y="2499360"/>
              <a:ext cx="345371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950" dirty="0" smtClean="0"/>
                <a:t>Pretzels/Chips/Crackers</a:t>
              </a:r>
              <a:endParaRPr lang="en-US" sz="95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20679" y="4267200"/>
              <a:ext cx="417658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 smtClean="0"/>
                <a:t>Cereal/Granola</a:t>
              </a:r>
              <a:endParaRPr lang="en-US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66391" y="4267200"/>
              <a:ext cx="385530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200" dirty="0" smtClean="0"/>
                <a:t>Water/Soda/Juice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91302" y="2514600"/>
              <a:ext cx="449785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600" dirty="0" smtClean="0"/>
                <a:t>Oil/Vinegar</a:t>
              </a:r>
              <a:endParaRPr lang="en-US" sz="16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67400" y="2514600"/>
              <a:ext cx="369466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100" dirty="0" smtClean="0"/>
                <a:t>Soups/Canned Food</a:t>
              </a:r>
              <a:endParaRPr lang="en-US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25454" y="4267200"/>
              <a:ext cx="369466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1100" dirty="0" smtClean="0"/>
                <a:t>Oatmeal/Snack Bars</a:t>
              </a:r>
              <a:endParaRPr lang="en-US" sz="1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848290" y="4267200"/>
              <a:ext cx="417658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400" dirty="0" smtClean="0"/>
                <a:t>Vegetables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46384" y="2514600"/>
              <a:ext cx="345371" cy="133350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950" dirty="0" smtClean="0"/>
                <a:t>Condiments/Asian Food</a:t>
              </a:r>
              <a:endParaRPr lang="en-US" sz="95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006679" y="2514600"/>
              <a:ext cx="385530" cy="133350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dirty="0" smtClean="0"/>
                <a:t>Refrigerated Items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81100" y="5650468"/>
              <a:ext cx="800100" cy="610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Ice Cream</a:t>
              </a:r>
              <a:endParaRPr lang="en-US" sz="1600" dirty="0"/>
            </a:p>
          </p:txBody>
        </p:sp>
      </p:grpSp>
      <p:cxnSp>
        <p:nvCxnSpPr>
          <p:cNvPr id="38" name="Elbow Connector 37"/>
          <p:cNvCxnSpPr/>
          <p:nvPr/>
        </p:nvCxnSpPr>
        <p:spPr>
          <a:xfrm rot="5400000">
            <a:off x="6936276" y="5485716"/>
            <a:ext cx="1259116" cy="255509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7693588" y="2635329"/>
            <a:ext cx="0" cy="23485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180666" y="2635329"/>
            <a:ext cx="251292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5180666" y="2624421"/>
            <a:ext cx="4839" cy="23868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4094677" y="2624421"/>
            <a:ext cx="0" cy="23485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537191" y="2624421"/>
            <a:ext cx="2557486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916387" y="2787730"/>
            <a:ext cx="0" cy="34875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1537191" y="2787729"/>
            <a:ext cx="1379196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537191" y="2624421"/>
            <a:ext cx="0" cy="1633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094677" y="4330695"/>
            <a:ext cx="10908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151686" y="6275294"/>
            <a:ext cx="152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Check out 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6839693" y="6273477"/>
            <a:ext cx="1125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Entrance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0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580</Words>
  <Application>Microsoft Office PowerPoint</Application>
  <PresentationFormat>On-screen Show (4:3)</PresentationFormat>
  <Paragraphs>125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The Problem</vt:lpstr>
      <vt:lpstr>Our Shopping List</vt:lpstr>
      <vt:lpstr>First Floor Layout </vt:lpstr>
      <vt:lpstr>Modeling the Layout </vt:lpstr>
      <vt:lpstr>Creating a Solver Model</vt:lpstr>
      <vt:lpstr>Problems </vt:lpstr>
      <vt:lpstr>Solver Set-up</vt:lpstr>
      <vt:lpstr>Solver Solution</vt:lpstr>
      <vt:lpstr>Part 2 – Picking a Check-out Lane</vt:lpstr>
      <vt:lpstr>How the model works</vt:lpstr>
      <vt:lpstr>How the model works</vt:lpstr>
      <vt:lpstr>The Solution</vt:lpstr>
      <vt:lpstr>Running Simulations </vt:lpstr>
      <vt:lpstr>PowerPoint Presentation</vt:lpstr>
      <vt:lpstr>PowerPoint Presentation</vt:lpstr>
    </vt:vector>
  </TitlesOfParts>
  <Company>MHz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Preeti Balakrishnan</dc:creator>
  <cp:lastModifiedBy>heidi</cp:lastModifiedBy>
  <cp:revision>15</cp:revision>
  <dcterms:created xsi:type="dcterms:W3CDTF">2012-12-14T19:45:58Z</dcterms:created>
  <dcterms:modified xsi:type="dcterms:W3CDTF">2012-12-17T17:49:15Z</dcterms:modified>
</cp:coreProperties>
</file>